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99" r:id="rId6"/>
    <p:sldId id="325" r:id="rId7"/>
    <p:sldId id="312" r:id="rId8"/>
    <p:sldId id="327" r:id="rId9"/>
    <p:sldId id="329" r:id="rId10"/>
    <p:sldId id="29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orient="horz" pos="3566">
          <p15:clr>
            <a:srgbClr val="A4A3A4"/>
          </p15:clr>
        </p15:guide>
        <p15:guide id="5" pos="2925">
          <p15:clr>
            <a:srgbClr val="A4A3A4"/>
          </p15:clr>
        </p15:guide>
        <p15:guide id="6" pos="657">
          <p15:clr>
            <a:srgbClr val="A4A3A4"/>
          </p15:clr>
        </p15:guide>
        <p15:guide id="7" pos="5329">
          <p15:clr>
            <a:srgbClr val="A4A3A4"/>
          </p15:clr>
        </p15:guide>
        <p15:guide id="8" pos="306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3F51B5"/>
    <a:srgbClr val="26A69A"/>
    <a:srgbClr val="00539B"/>
    <a:srgbClr val="F01D27"/>
    <a:srgbClr val="D8C726"/>
    <a:srgbClr val="77BD43"/>
    <a:srgbClr val="F081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8" autoAdjust="0"/>
    <p:restoredTop sz="92308" autoAdjust="0"/>
  </p:normalViewPr>
  <p:slideViewPr>
    <p:cSldViewPr showGuides="1">
      <p:cViewPr varScale="1">
        <p:scale>
          <a:sx n="102" d="100"/>
          <a:sy n="102" d="100"/>
        </p:scale>
        <p:origin x="1554" y="102"/>
      </p:cViewPr>
      <p:guideLst>
        <p:guide orient="horz" pos="2160"/>
        <p:guide pos="2880"/>
        <p:guide orient="horz" pos="981"/>
        <p:guide orient="horz" pos="3566"/>
        <p:guide pos="2925"/>
        <p:guide pos="657"/>
        <p:guide pos="5329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5" d="100"/>
          <a:sy n="75" d="100"/>
        </p:scale>
        <p:origin x="2040" y="5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A36AD-C140-47B5-A0AA-2808AF1C1C9D}" type="datetimeFigureOut">
              <a:rPr lang="en-AU" smtClean="0"/>
              <a:t>26/04/2019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420D9-E2BA-4BD5-B845-F55DFC0118A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978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3829E-EB69-4A98-9D54-8D6822520B27}" type="datetimeFigureOut">
              <a:rPr lang="en-AU" smtClean="0"/>
              <a:t>26/04/2019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05BAA-92F6-4DEA-A832-E4B15A2F52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97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799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C7A0127-BD2A-4DB0-A326-73FD94CC0658}"/>
              </a:ext>
            </a:extLst>
          </p:cNvPr>
          <p:cNvSpPr/>
          <p:nvPr userDrawn="1"/>
        </p:nvSpPr>
        <p:spPr>
          <a:xfrm>
            <a:off x="251520" y="404664"/>
            <a:ext cx="1944216" cy="79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D6047-E889-4C6B-BF5E-D07CB9382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560" y="278879"/>
            <a:ext cx="1085182" cy="11156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64C627-CE17-40B2-87BC-3B784AEFFE3D}"/>
              </a:ext>
            </a:extLst>
          </p:cNvPr>
          <p:cNvSpPr txBox="1"/>
          <p:nvPr userDrawn="1"/>
        </p:nvSpPr>
        <p:spPr>
          <a:xfrm>
            <a:off x="3677679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3697731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94" y="5336"/>
            <a:ext cx="1194818" cy="12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725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2988" y="1556791"/>
            <a:ext cx="7416800" cy="410423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" y="16768"/>
            <a:ext cx="1182626" cy="120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2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0" y="0"/>
            <a:ext cx="5292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104" y="692696"/>
            <a:ext cx="2951684" cy="778098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08104" y="1870224"/>
            <a:ext cx="2951684" cy="3790801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94" y="5336"/>
            <a:ext cx="1194818" cy="12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784" y="0"/>
            <a:ext cx="4776216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373FC7B-3F59-4D9D-80B6-2A6B42730F63}"/>
              </a:ext>
            </a:extLst>
          </p:cNvPr>
          <p:cNvSpPr/>
          <p:nvPr userDrawn="1"/>
        </p:nvSpPr>
        <p:spPr>
          <a:xfrm>
            <a:off x="4367784" y="6021288"/>
            <a:ext cx="2292448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5" name="Picture 4" descr="White graphic of Waratah over the words 'NSW Government', next to this a thin vertical line then next to that the words 'Planning &amp; Environment'." title="NSW Planninag and Environment logo">
            <a:extLst>
              <a:ext uri="{FF2B5EF4-FFF2-40B4-BE49-F238E27FC236}">
                <a16:creationId xmlns:a16="http://schemas.microsoft.com/office/drawing/2014/main" id="{C8FBF9D1-7C04-479C-9F10-20C79E35D7FE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298"/>
          <a:stretch/>
        </p:blipFill>
        <p:spPr bwMode="auto">
          <a:xfrm>
            <a:off x="4620058" y="5830264"/>
            <a:ext cx="816038" cy="841345"/>
          </a:xfrm>
          <a:prstGeom prst="rect">
            <a:avLst/>
          </a:prstGeom>
          <a:solidFill>
            <a:srgbClr val="2196F3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23712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59632" cy="155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0" y="5805264"/>
            <a:ext cx="9144000" cy="1055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47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83768" y="836712"/>
            <a:ext cx="5976020" cy="1323528"/>
          </a:xfrm>
        </p:spPr>
        <p:txBody>
          <a:bodyPr anchor="b">
            <a:noAutofit/>
          </a:bodyPr>
          <a:lstStyle>
            <a:lvl1pPr>
              <a:lnSpc>
                <a:spcPct val="8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372841" y="2132857"/>
            <a:ext cx="6086947" cy="1292696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631950" y="5541963"/>
            <a:ext cx="6827838" cy="360362"/>
          </a:xfrm>
        </p:spPr>
        <p:txBody>
          <a:bodyPr/>
          <a:lstStyle>
            <a:lvl1pPr marL="0" indent="0">
              <a:buNone/>
              <a:defRPr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here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573064" y="5830664"/>
            <a:ext cx="6886724" cy="360362"/>
          </a:xfrm>
        </p:spPr>
        <p:txBody>
          <a:bodyPr/>
          <a:lstStyle>
            <a:lvl1pPr marL="0" indent="0">
              <a:buNone/>
              <a:defRPr b="1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 here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C7A0127-BD2A-4DB0-A326-73FD94CC0658}"/>
              </a:ext>
            </a:extLst>
          </p:cNvPr>
          <p:cNvSpPr/>
          <p:nvPr userDrawn="1"/>
        </p:nvSpPr>
        <p:spPr>
          <a:xfrm>
            <a:off x="251520" y="404664"/>
            <a:ext cx="1944216" cy="79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AD6047-E889-4C6B-BF5E-D07CB938254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560" y="278879"/>
            <a:ext cx="1085182" cy="11156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664C627-CE17-40B2-87BC-3B784AEFFE3D}"/>
              </a:ext>
            </a:extLst>
          </p:cNvPr>
          <p:cNvSpPr txBox="1"/>
          <p:nvPr userDrawn="1"/>
        </p:nvSpPr>
        <p:spPr>
          <a:xfrm>
            <a:off x="3958997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305009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331031"/>
            <a:ext cx="5976020" cy="1323528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17" y="0"/>
            <a:ext cx="1639827" cy="3593599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83004" y="584112"/>
            <a:ext cx="282036" cy="4320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560DC-4EA9-47FD-BB65-980339448D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600" y="5805264"/>
            <a:ext cx="816935" cy="84132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291116-FB0A-4EDA-BE68-F877EE56FA0C}"/>
              </a:ext>
            </a:extLst>
          </p:cNvPr>
          <p:cNvSpPr txBox="1"/>
          <p:nvPr userDrawn="1"/>
        </p:nvSpPr>
        <p:spPr>
          <a:xfrm>
            <a:off x="3958997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252449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331031"/>
            <a:ext cx="5976020" cy="1323528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17" y="0"/>
            <a:ext cx="1639827" cy="3593599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83004" y="584112"/>
            <a:ext cx="282036" cy="4320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7032B-0333-4A0A-AE1E-EBCD1502AF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600" y="5805264"/>
            <a:ext cx="816935" cy="8413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03547D3-A99C-40E5-8F14-5A63A2DE9BAC}"/>
              </a:ext>
            </a:extLst>
          </p:cNvPr>
          <p:cNvSpPr txBox="1"/>
          <p:nvPr userDrawn="1"/>
        </p:nvSpPr>
        <p:spPr>
          <a:xfrm>
            <a:off x="3958997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3470679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A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331031"/>
            <a:ext cx="5976020" cy="1323528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17" y="0"/>
            <a:ext cx="1639827" cy="3593599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83004" y="584112"/>
            <a:ext cx="282036" cy="4320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AD1285-FBA4-460B-834E-8D6FFC1275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600" y="5805264"/>
            <a:ext cx="816935" cy="84132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ED77BC3-29F4-41FB-AFCA-F9141F8600CA}"/>
              </a:ext>
            </a:extLst>
          </p:cNvPr>
          <p:cNvSpPr txBox="1"/>
          <p:nvPr userDrawn="1"/>
        </p:nvSpPr>
        <p:spPr>
          <a:xfrm>
            <a:off x="3958997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2668075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2411760" y="1489656"/>
            <a:ext cx="59040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800" b="1" i="1" dirty="0">
                <a:solidFill>
                  <a:schemeClr val="bg1"/>
                </a:solidFill>
                <a:latin typeface="Gibson" panose="02000000000000000000" pitchFamily="50" charset="0"/>
              </a:rPr>
              <a:t>Contents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56E53A-19B0-4D2B-8D37-48B5346CAF23}"/>
              </a:ext>
            </a:extLst>
          </p:cNvPr>
          <p:cNvSpPr/>
          <p:nvPr userDrawn="1"/>
        </p:nvSpPr>
        <p:spPr>
          <a:xfrm>
            <a:off x="251520" y="404664"/>
            <a:ext cx="1944216" cy="79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0D129-8435-46EB-9AA2-910D0629A2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560" y="278879"/>
            <a:ext cx="1085182" cy="111566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4A25F86-C52D-45AD-8465-B043421AD125}"/>
              </a:ext>
            </a:extLst>
          </p:cNvPr>
          <p:cNvSpPr txBox="1"/>
          <p:nvPr userDrawn="1"/>
        </p:nvSpPr>
        <p:spPr>
          <a:xfrm>
            <a:off x="3958997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19799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17" y="0"/>
            <a:ext cx="1639827" cy="3593599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83004" y="584112"/>
            <a:ext cx="282036" cy="4320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B560DC-4EA9-47FD-BB65-980339448D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600" y="5805264"/>
            <a:ext cx="816935" cy="841321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25D8224-20CA-4112-9BB1-945C5412A2A6}"/>
              </a:ext>
            </a:extLst>
          </p:cNvPr>
          <p:cNvSpPr txBox="1"/>
          <p:nvPr userDrawn="1"/>
        </p:nvSpPr>
        <p:spPr>
          <a:xfrm>
            <a:off x="3677679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</p:spTree>
    <p:extLst>
      <p:ext uri="{BB962C8B-B14F-4D97-AF65-F5344CB8AC3E}">
        <p14:creationId xmlns:p14="http://schemas.microsoft.com/office/powerpoint/2010/main" val="901141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lang="en-AU" dirty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94" y="5336"/>
            <a:ext cx="1194818" cy="12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784" y="0"/>
            <a:ext cx="4776216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43438" y="1844824"/>
            <a:ext cx="3816350" cy="3816201"/>
          </a:xfrm>
        </p:spPr>
        <p:txBody>
          <a:bodyPr/>
          <a:lstStyle>
            <a:lvl1pPr marL="0" indent="0">
              <a:spcBef>
                <a:spcPts val="900"/>
              </a:spcBef>
              <a:spcAft>
                <a:spcPts val="300"/>
              </a:spcAft>
              <a:buNone/>
              <a:defRPr lang="en-US" sz="2400" b="1" dirty="0" smtClean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lang="en-US" sz="2000" dirty="0" smtClean="0">
                <a:solidFill>
                  <a:schemeClr val="bg1"/>
                </a:solidFill>
              </a:defRPr>
            </a:lvl2pPr>
            <a:lvl3pPr marL="360362" indent="0">
              <a:spcBef>
                <a:spcPts val="0"/>
              </a:spcBef>
              <a:spcAft>
                <a:spcPts val="300"/>
              </a:spcAft>
              <a:buNone/>
              <a:defRPr lang="en-US" dirty="0" smtClean="0"/>
            </a:lvl3pPr>
          </a:lstStyle>
          <a:p>
            <a:pPr lvl="0"/>
            <a:r>
              <a:rPr lang="en-US" dirty="0"/>
              <a:t>Presenter name</a:t>
            </a:r>
          </a:p>
          <a:p>
            <a:pPr lvl="1"/>
            <a:r>
              <a:rPr lang="en-US" dirty="0"/>
              <a:t>Presenter email address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373FC7B-3F59-4D9D-80B6-2A6B42730F63}"/>
              </a:ext>
            </a:extLst>
          </p:cNvPr>
          <p:cNvSpPr/>
          <p:nvPr userDrawn="1"/>
        </p:nvSpPr>
        <p:spPr>
          <a:xfrm>
            <a:off x="4367784" y="6021288"/>
            <a:ext cx="2292448" cy="4320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5" name="Picture 4" descr="White graphic of Waratah over the words 'NSW Government', next to this a thin vertical line then next to that the words 'Planning &amp; Environment'." title="NSW Planninag and Environment logo">
            <a:extLst>
              <a:ext uri="{FF2B5EF4-FFF2-40B4-BE49-F238E27FC236}">
                <a16:creationId xmlns:a16="http://schemas.microsoft.com/office/drawing/2014/main" id="{C8FBF9D1-7C04-479C-9F10-20C79E35D7FE}"/>
              </a:ext>
            </a:extLst>
          </p:cNvPr>
          <p:cNvPicPr/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298"/>
          <a:stretch/>
        </p:blipFill>
        <p:spPr bwMode="auto">
          <a:xfrm>
            <a:off x="4620058" y="5830264"/>
            <a:ext cx="816038" cy="841345"/>
          </a:xfrm>
          <a:prstGeom prst="rect">
            <a:avLst/>
          </a:prstGeom>
          <a:solidFill>
            <a:srgbClr val="2196F3"/>
          </a:solidFill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7627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48" tIns="40824" rIns="81648" bIns="40824" rtlCol="0" anchor="ctr"/>
          <a:lstStyle/>
          <a:p>
            <a:pPr algn="ctr"/>
            <a:endParaRPr lang="en-AU" sz="1350" dirty="0">
              <a:latin typeface="Gibson" panose="02000000000000000000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5656" y="2331031"/>
            <a:ext cx="6390637" cy="1323528"/>
          </a:xfrm>
        </p:spPr>
        <p:txBody>
          <a:bodyPr anchor="b">
            <a:noAutofit/>
          </a:bodyPr>
          <a:lstStyle>
            <a:lvl1pPr algn="r">
              <a:lnSpc>
                <a:spcPct val="80000"/>
              </a:lnSpc>
              <a:defRPr sz="28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here</a:t>
            </a:r>
            <a:endParaRPr lang="en-AU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077" y="1"/>
            <a:ext cx="1230030" cy="3593599"/>
          </a:xfrm>
          <a:prstGeom prst="rect">
            <a:avLst/>
          </a:prstGeom>
        </p:spPr>
      </p:pic>
      <p:sp>
        <p:nvSpPr>
          <p:cNvPr id="12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423565" y="584113"/>
            <a:ext cx="282036" cy="4320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325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" y="5812134"/>
            <a:ext cx="1991369" cy="104241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A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48" tIns="40824" rIns="81648" bIns="40824" rtlCol="0" anchor="ctr"/>
          <a:lstStyle/>
          <a:p>
            <a:pPr algn="ctr"/>
            <a:endParaRPr lang="en-AU" sz="1350" dirty="0">
              <a:latin typeface="Gibson" panose="02000000000000000000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" y="5812134"/>
            <a:ext cx="1991369" cy="104241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AB1FB75-98DF-4450-99FB-A300348802B1}"/>
              </a:ext>
            </a:extLst>
          </p:cNvPr>
          <p:cNvSpPr/>
          <p:nvPr userDrawn="1"/>
        </p:nvSpPr>
        <p:spPr>
          <a:xfrm>
            <a:off x="703553" y="5703669"/>
            <a:ext cx="1512365" cy="10078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350" dirty="0">
              <a:latin typeface="Gibson" panose="02000000000000000000" pitchFamily="50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F3C921D-4794-4231-9F00-59B020F69D76}"/>
              </a:ext>
            </a:extLst>
          </p:cNvPr>
          <p:cNvSpPr txBox="1"/>
          <p:nvPr userDrawn="1"/>
        </p:nvSpPr>
        <p:spPr>
          <a:xfrm>
            <a:off x="3958997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3D4CAE2-F438-4F2C-B383-14F677FA0AE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1600" y="5805264"/>
            <a:ext cx="816935" cy="8413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9A42D4D-C071-4EDC-BE7E-2B9BC2323CC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17" y="0"/>
            <a:ext cx="1639827" cy="3593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F5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17" y="0"/>
            <a:ext cx="1639827" cy="3593599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83004" y="584112"/>
            <a:ext cx="282036" cy="4320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C9779A-8D39-4D9E-87F1-5EE1D517CA75}"/>
              </a:ext>
            </a:extLst>
          </p:cNvPr>
          <p:cNvSpPr txBox="1"/>
          <p:nvPr userDrawn="1"/>
        </p:nvSpPr>
        <p:spPr>
          <a:xfrm>
            <a:off x="3677679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37032B-0333-4A0A-AE1E-EBCD1502AFA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600" y="5805264"/>
            <a:ext cx="816935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2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6A6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1917" y="0"/>
            <a:ext cx="1639827" cy="3593599"/>
          </a:xfrm>
          <a:prstGeom prst="rect">
            <a:avLst/>
          </a:prstGeom>
        </p:spPr>
      </p:pic>
      <p:sp>
        <p:nvSpPr>
          <p:cNvPr id="11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8183004" y="584112"/>
            <a:ext cx="282036" cy="43204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F7AEF0-4491-44D6-B6E9-69D7FF7F6395}"/>
              </a:ext>
            </a:extLst>
          </p:cNvPr>
          <p:cNvSpPr txBox="1"/>
          <p:nvPr userDrawn="1"/>
        </p:nvSpPr>
        <p:spPr>
          <a:xfrm>
            <a:off x="3677679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FAD1285-FBA4-460B-834E-8D6FFC12756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71600" y="5805264"/>
            <a:ext cx="816935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4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7432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2411760" y="1489656"/>
            <a:ext cx="59040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800" b="1" i="1" dirty="0">
                <a:solidFill>
                  <a:schemeClr val="bg1"/>
                </a:solidFill>
                <a:latin typeface="Gibson" panose="02000000000000000000" pitchFamily="50" charset="0"/>
              </a:rPr>
              <a:t>Contents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25B36F-1070-4076-8873-A935F957270B}"/>
              </a:ext>
            </a:extLst>
          </p:cNvPr>
          <p:cNvSpPr txBox="1"/>
          <p:nvPr userDrawn="1"/>
        </p:nvSpPr>
        <p:spPr>
          <a:xfrm>
            <a:off x="3677679" y="6401594"/>
            <a:ext cx="4573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200" i="1" dirty="0">
                <a:solidFill>
                  <a:schemeClr val="bg1"/>
                </a:solidFill>
                <a:latin typeface="Gibson" panose="02000000000000000000" pitchFamily="50" charset="0"/>
              </a:rPr>
              <a:t>Department of Planning and Environment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56E53A-19B0-4D2B-8D37-48B5346CAF23}"/>
              </a:ext>
            </a:extLst>
          </p:cNvPr>
          <p:cNvSpPr/>
          <p:nvPr userDrawn="1"/>
        </p:nvSpPr>
        <p:spPr>
          <a:xfrm>
            <a:off x="251520" y="404664"/>
            <a:ext cx="1944216" cy="7920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0D129-8435-46EB-9AA2-910D0629A2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560" y="278879"/>
            <a:ext cx="1085182" cy="1115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97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lang="en-AU" dirty="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557338"/>
            <a:ext cx="7416800" cy="4103687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 lang="en-US" dirty="0" smtClean="0">
                <a:latin typeface="Gibson" panose="02000000000000000000" pitchFamily="50" charset="0"/>
              </a:defRPr>
            </a:lvl1pPr>
            <a:lvl2pPr>
              <a:spcBef>
                <a:spcPts val="0"/>
              </a:spcBef>
              <a:spcAft>
                <a:spcPts val="300"/>
              </a:spcAft>
              <a:defRPr lang="en-US" dirty="0" smtClean="0">
                <a:latin typeface="Gibson" panose="02000000000000000000" pitchFamily="50" charset="0"/>
              </a:defRPr>
            </a:lvl2pPr>
            <a:lvl3pPr>
              <a:spcBef>
                <a:spcPts val="0"/>
              </a:spcBef>
              <a:spcAft>
                <a:spcPts val="300"/>
              </a:spcAft>
              <a:defRPr lang="en-US" dirty="0" smtClean="0">
                <a:latin typeface="Gibson" panose="02000000000000000000" pitchFamily="50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" y="4576"/>
            <a:ext cx="1182626" cy="120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5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4008" y="1557338"/>
            <a:ext cx="3600000" cy="4103687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432" y="1557338"/>
            <a:ext cx="3600000" cy="4103687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r"/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" y="4576"/>
            <a:ext cx="1182626" cy="120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1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Third Two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432" y="1557338"/>
            <a:ext cx="4608000" cy="4103687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1042988" y="1557338"/>
            <a:ext cx="2556000" cy="4103687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" y="4576"/>
            <a:ext cx="1182626" cy="120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483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hird One Third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8672" y="1557338"/>
            <a:ext cx="4608000" cy="4103687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5903788" y="1557338"/>
            <a:ext cx="2556000" cy="4103687"/>
          </a:xfrm>
        </p:spPr>
        <p:txBody>
          <a:bodyPr>
            <a:normAutofit/>
          </a:bodyPr>
          <a:lstStyle>
            <a:lvl1pPr>
              <a:defRPr lang="en-US" dirty="0" smtClean="0"/>
            </a:lvl1pPr>
            <a:lvl2pPr>
              <a:defRPr lang="en-US" dirty="0" smtClean="0"/>
            </a:lvl2pPr>
            <a:lvl3pPr>
              <a:defRPr lang="en-US" dirty="0" smtClean="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" y="4576"/>
            <a:ext cx="1182626" cy="120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0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82592"/>
            <a:ext cx="9144000" cy="100279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416180" cy="792088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556792"/>
            <a:ext cx="7416180" cy="410445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99792" y="6205642"/>
            <a:ext cx="5327948" cy="218666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600">
                <a:solidFill>
                  <a:schemeClr val="accent1"/>
                </a:solidFill>
                <a:latin typeface="Gibson" panose="02000000000000000000" pitchFamily="50" charset="0"/>
              </a:defRPr>
            </a:lvl1pPr>
          </a:lstStyle>
          <a:p>
            <a:pPr algn="r"/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28384" y="6205642"/>
            <a:ext cx="392530" cy="217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600">
                <a:solidFill>
                  <a:schemeClr val="accent1"/>
                </a:solidFill>
                <a:latin typeface="Gibson" panose="02000000000000000000" pitchFamily="50" charset="0"/>
              </a:defRPr>
            </a:lvl1pPr>
          </a:lstStyle>
          <a:p>
            <a:fld id="{E917DE0E-AFB1-41FD-BC35-27DB61CA125F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15F0062-3107-484A-92A3-B57AAA4F37EA}"/>
              </a:ext>
            </a:extLst>
          </p:cNvPr>
          <p:cNvSpPr/>
          <p:nvPr userDrawn="1"/>
        </p:nvSpPr>
        <p:spPr>
          <a:xfrm>
            <a:off x="755576" y="5877272"/>
            <a:ext cx="187220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atin typeface="Gibson" panose="02000000000000000000" pitchFamily="50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C37074-FEAE-4B0C-84CE-4D7FBB1494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/>
          <a:srcRect l="-3009" r="1"/>
          <a:stretch/>
        </p:blipFill>
        <p:spPr>
          <a:xfrm>
            <a:off x="-79075" y="5733256"/>
            <a:ext cx="2706859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83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7" r:id="rId2"/>
    <p:sldLayoutId id="2147483768" r:id="rId3"/>
    <p:sldLayoutId id="2147483769" r:id="rId4"/>
    <p:sldLayoutId id="2147483763" r:id="rId5"/>
    <p:sldLayoutId id="2147483650" r:id="rId6"/>
    <p:sldLayoutId id="2147483652" r:id="rId7"/>
    <p:sldLayoutId id="2147483656" r:id="rId8"/>
    <p:sldLayoutId id="2147483766" r:id="rId9"/>
    <p:sldLayoutId id="2147483657" r:id="rId10"/>
    <p:sldLayoutId id="2147483764" r:id="rId11"/>
    <p:sldLayoutId id="2147483761" r:id="rId12"/>
    <p:sldLayoutId id="2147483765" r:id="rId13"/>
    <p:sldLayoutId id="2147483655" r:id="rId14"/>
    <p:sldLayoutId id="2147483770" r:id="rId15"/>
    <p:sldLayoutId id="2147483771" r:id="rId16"/>
    <p:sldLayoutId id="2147483772" r:id="rId17"/>
    <p:sldLayoutId id="2147483773" r:id="rId18"/>
    <p:sldLayoutId id="2147483774" r:id="rId19"/>
    <p:sldLayoutId id="2147483775" r:id="rId20"/>
    <p:sldLayoutId id="2147483776" r:id="rId21"/>
    <p:sldLayoutId id="2147483777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2800" b="1" i="1" kern="1200">
          <a:solidFill>
            <a:schemeClr val="accent1"/>
          </a:solidFill>
          <a:latin typeface="Gibson" panose="02000000000000000000" pitchFamily="50" charset="0"/>
          <a:ea typeface="+mj-ea"/>
          <a:cs typeface="+mj-cs"/>
        </a:defRPr>
      </a:lvl1pPr>
    </p:titleStyle>
    <p:bodyStyle>
      <a:lvl1pPr marL="179388" indent="-179388" algn="l" defTabSz="914400" rtl="0" eaLnBrk="1" latinLnBrk="0" hangingPunct="1">
        <a:spcBef>
          <a:spcPts val="600"/>
        </a:spcBef>
        <a:spcAft>
          <a:spcPts val="300"/>
        </a:spcAft>
        <a:buClr>
          <a:srgbClr val="4B4B4B"/>
        </a:buClr>
        <a:buFont typeface="Arial" pitchFamily="34" charset="0"/>
        <a:buChar char="•"/>
        <a:defRPr sz="1800" kern="1200">
          <a:solidFill>
            <a:srgbClr val="4B4B4B"/>
          </a:solidFill>
          <a:latin typeface="Gibson" panose="02000000000000000000" pitchFamily="50" charset="0"/>
          <a:ea typeface="+mn-ea"/>
          <a:cs typeface="+mn-cs"/>
        </a:defRPr>
      </a:lvl1pPr>
      <a:lvl2pPr marL="358775" indent="-179388" algn="l" defTabSz="914400" rtl="0" eaLnBrk="1" latinLnBrk="0" hangingPunct="1">
        <a:spcBef>
          <a:spcPts val="0"/>
        </a:spcBef>
        <a:spcAft>
          <a:spcPts val="300"/>
        </a:spcAft>
        <a:buClr>
          <a:srgbClr val="4B4B4B"/>
        </a:buClr>
        <a:buSzPct val="75000"/>
        <a:buFont typeface="Courier New" pitchFamily="49" charset="0"/>
        <a:buChar char="o"/>
        <a:defRPr sz="1800" kern="1200">
          <a:solidFill>
            <a:srgbClr val="4B4B4B"/>
          </a:solidFill>
          <a:latin typeface="Gibson" panose="02000000000000000000" pitchFamily="50" charset="0"/>
          <a:ea typeface="+mn-ea"/>
          <a:cs typeface="+mn-cs"/>
        </a:defRPr>
      </a:lvl2pPr>
      <a:lvl3pPr marL="539750" indent="-179388" algn="l" defTabSz="914400" rtl="0" eaLnBrk="1" latinLnBrk="0" hangingPunct="1">
        <a:spcBef>
          <a:spcPts val="0"/>
        </a:spcBef>
        <a:spcAft>
          <a:spcPts val="300"/>
        </a:spcAft>
        <a:buClr>
          <a:srgbClr val="4B4B4B"/>
        </a:buClr>
        <a:buFont typeface="Calibri" pitchFamily="34" charset="0"/>
        <a:buChar char="–"/>
        <a:defRPr sz="1800" kern="1200">
          <a:solidFill>
            <a:srgbClr val="4B4B4B"/>
          </a:solidFill>
          <a:latin typeface="Gibson" panose="02000000000000000000" pitchFamily="50" charset="0"/>
          <a:ea typeface="+mn-ea"/>
          <a:cs typeface="+mn-cs"/>
        </a:defRPr>
      </a:lvl3pPr>
      <a:lvl4pPr marL="3175" indent="0" algn="l" defTabSz="914400" rtl="0" eaLnBrk="1" latinLnBrk="0" hangingPunct="1">
        <a:spcBef>
          <a:spcPts val="900"/>
        </a:spcBef>
        <a:spcAft>
          <a:spcPts val="900"/>
        </a:spcAft>
        <a:buClr>
          <a:srgbClr val="4B4B4B"/>
        </a:buClr>
        <a:buFont typeface="Arial" panose="020B0604020202020204" pitchFamily="34" charset="0"/>
        <a:buNone/>
        <a:defRPr sz="2000" b="1" i="1" kern="1200" baseline="0">
          <a:solidFill>
            <a:schemeClr val="accent1"/>
          </a:solidFill>
          <a:latin typeface="Gibson" panose="02000000000000000000" pitchFamily="50" charset="0"/>
          <a:ea typeface="+mn-ea"/>
          <a:cs typeface="+mn-cs"/>
        </a:defRPr>
      </a:lvl4pPr>
      <a:lvl5pPr marL="892175" indent="-177800" algn="l" defTabSz="914400" rtl="0" eaLnBrk="1" latinLnBrk="0" hangingPunct="1">
        <a:spcBef>
          <a:spcPts val="0"/>
        </a:spcBef>
        <a:spcAft>
          <a:spcPts val="300"/>
        </a:spcAft>
        <a:buClr>
          <a:srgbClr val="4B4B4B"/>
        </a:buClr>
        <a:buFont typeface="Courier New" panose="02070309020205020404" pitchFamily="49" charset="0"/>
        <a:buChar char="o"/>
        <a:defRPr sz="2100" kern="1200" baseline="0">
          <a:solidFill>
            <a:srgbClr val="4B4B4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9941B-6C80-4259-BA6B-17D120934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6280" y="1085707"/>
            <a:ext cx="6086946" cy="1323528"/>
          </a:xfrm>
        </p:spPr>
        <p:txBody>
          <a:bodyPr/>
          <a:lstStyle/>
          <a:p>
            <a:r>
              <a:rPr lang="en-AU" sz="3200" dirty="0"/>
              <a:t>Implementing the SIA guideline in New South Wales</a:t>
            </a:r>
            <a:endParaRPr lang="en-AU" sz="2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EE0E8-AF0D-46DB-8857-28EDF3F8C13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763004" y="5300886"/>
            <a:ext cx="6985459" cy="576386"/>
          </a:xfrm>
        </p:spPr>
        <p:txBody>
          <a:bodyPr>
            <a:normAutofit/>
          </a:bodyPr>
          <a:lstStyle/>
          <a:p>
            <a:pPr lvl="0" defTabSz="685800">
              <a:spcBef>
                <a:spcPts val="450"/>
              </a:spcBef>
              <a:spcAft>
                <a:spcPts val="225"/>
              </a:spcAft>
            </a:pPr>
            <a:r>
              <a:rPr lang="en-AU" sz="1575" b="0" i="0" dirty="0">
                <a:solidFill>
                  <a:prstClr val="white"/>
                </a:solidFill>
                <a:latin typeface="Gibson"/>
              </a:rPr>
              <a:t>Dr Richard Parsons, </a:t>
            </a:r>
          </a:p>
          <a:p>
            <a:pPr lvl="0" defTabSz="685800">
              <a:spcBef>
                <a:spcPts val="450"/>
              </a:spcBef>
              <a:spcAft>
                <a:spcPts val="225"/>
              </a:spcAft>
            </a:pPr>
            <a:r>
              <a:rPr lang="en-AU" sz="1575" b="0" i="0" dirty="0">
                <a:solidFill>
                  <a:prstClr val="white"/>
                </a:solidFill>
                <a:latin typeface="Gibson"/>
              </a:rPr>
              <a:t>NSW Department of Planning and Environment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C3BA2341-4D9E-4667-A830-A7893BA73195}"/>
              </a:ext>
            </a:extLst>
          </p:cNvPr>
          <p:cNvSpPr>
            <a:spLocks noGrp="1"/>
          </p:cNvSpPr>
          <p:nvPr/>
        </p:nvSpPr>
        <p:spPr>
          <a:xfrm>
            <a:off x="2503896" y="2409235"/>
            <a:ext cx="6086947" cy="91582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spcBef>
                <a:spcPts val="450"/>
              </a:spcBef>
              <a:spcAft>
                <a:spcPts val="225"/>
              </a:spcAft>
              <a:buClr>
                <a:srgbClr val="4B4B4B"/>
              </a:buClr>
              <a:buFont typeface="Arial" pitchFamily="34" charset="0"/>
              <a:buNone/>
              <a:defRPr sz="1800" b="1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269081" indent="-134541" algn="l" defTabSz="685800" rtl="0" eaLnBrk="1" latinLnBrk="0" hangingPunct="1">
              <a:spcBef>
                <a:spcPts val="0"/>
              </a:spcBef>
              <a:spcAft>
                <a:spcPts val="225"/>
              </a:spcAft>
              <a:buClr>
                <a:srgbClr val="4B4B4B"/>
              </a:buClr>
              <a:buSzPct val="75000"/>
              <a:buFont typeface="Courier New" pitchFamily="49" charset="0"/>
              <a:buChar char="o"/>
              <a:defRPr sz="1575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404813" indent="-134541" algn="l" defTabSz="685800" rtl="0" eaLnBrk="1" latinLnBrk="0" hangingPunct="1">
              <a:spcBef>
                <a:spcPts val="0"/>
              </a:spcBef>
              <a:spcAft>
                <a:spcPts val="225"/>
              </a:spcAft>
              <a:buClr>
                <a:srgbClr val="4B4B4B"/>
              </a:buClr>
              <a:buFont typeface="Calibri" pitchFamily="34" charset="0"/>
              <a:buChar char="–"/>
              <a:defRPr sz="1575" kern="120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2381" indent="0" algn="l" defTabSz="685800" rtl="0" eaLnBrk="1" latinLnBrk="0" hangingPunct="1">
              <a:spcBef>
                <a:spcPts val="675"/>
              </a:spcBef>
              <a:spcAft>
                <a:spcPts val="675"/>
              </a:spcAft>
              <a:buClr>
                <a:srgbClr val="4B4B4B"/>
              </a:buClr>
              <a:buFont typeface="Arial" panose="020B0604020202020204" pitchFamily="34" charset="0"/>
              <a:buNone/>
              <a:defRPr sz="1950" b="1" i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669131" indent="-133350" algn="l" defTabSz="685800" rtl="0" eaLnBrk="1" latinLnBrk="0" hangingPunct="1">
              <a:spcBef>
                <a:spcPts val="0"/>
              </a:spcBef>
              <a:spcAft>
                <a:spcPts val="225"/>
              </a:spcAft>
              <a:buClr>
                <a:srgbClr val="4B4B4B"/>
              </a:buClr>
              <a:buFont typeface="Courier New" panose="02070309020205020404" pitchFamily="49" charset="0"/>
              <a:buChar char="o"/>
              <a:defRPr sz="1575" kern="1200" baseline="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AU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E78836D-BE2F-4486-B12E-5415550BE8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67744" y="2873220"/>
            <a:ext cx="6086947" cy="1563892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IAIA conference</a:t>
            </a:r>
          </a:p>
          <a:p>
            <a:r>
              <a:rPr lang="en-AU" sz="2000" dirty="0"/>
              <a:t>29 April – 2 May 2019, Brisbane</a:t>
            </a:r>
          </a:p>
          <a:p>
            <a:endParaRPr lang="en-AU" sz="2000" dirty="0"/>
          </a:p>
          <a:p>
            <a:r>
              <a:rPr lang="en-AU" u="sng" dirty="0"/>
              <a:t>Session title</a:t>
            </a:r>
            <a:r>
              <a:rPr lang="en-AU" dirty="0"/>
              <a:t>: </a:t>
            </a:r>
            <a:r>
              <a:rPr lang="en-AU" b="0" dirty="0"/>
              <a:t>Institutionalising SIA practice within government decision-making</a:t>
            </a:r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243198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67F41-5084-4F5B-B471-7D1D58FFE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921" y="692696"/>
            <a:ext cx="7058495" cy="792088"/>
          </a:xfrm>
        </p:spPr>
        <p:txBody>
          <a:bodyPr>
            <a:normAutofit/>
          </a:bodyPr>
          <a:lstStyle/>
          <a:p>
            <a:r>
              <a:rPr lang="en-AU" sz="2400" dirty="0">
                <a:solidFill>
                  <a:srgbClr val="C00000"/>
                </a:solidFill>
              </a:rPr>
              <a:t>The NSW SIA guideline: </a:t>
            </a:r>
            <a:br>
              <a:rPr lang="en-AU" sz="2400" dirty="0">
                <a:solidFill>
                  <a:srgbClr val="C00000"/>
                </a:solidFill>
              </a:rPr>
            </a:br>
            <a:r>
              <a:rPr lang="en-AU" sz="2400" dirty="0">
                <a:solidFill>
                  <a:srgbClr val="C00000"/>
                </a:solidFill>
              </a:rPr>
              <a:t>Evolutionary or revolutionary?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767CD-54AE-4567-94B6-8C2A5C65FA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2</a:t>
            </a:fld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AFDE6C8-1D55-4FDF-9AC2-D525C1525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5976" y="2348879"/>
            <a:ext cx="4064938" cy="3312145"/>
          </a:xfrm>
        </p:spPr>
        <p:txBody>
          <a:bodyPr/>
          <a:lstStyle/>
          <a:p>
            <a:r>
              <a:rPr lang="en-AU" dirty="0"/>
              <a:t>Released in Sept 2017</a:t>
            </a:r>
          </a:p>
          <a:p>
            <a:r>
              <a:rPr lang="en-AU" dirty="0"/>
              <a:t>Widely welcomed as ‘leading practice’</a:t>
            </a:r>
          </a:p>
          <a:p>
            <a:r>
              <a:rPr lang="en-AU" dirty="0"/>
              <a:t>But is it </a:t>
            </a:r>
            <a:r>
              <a:rPr lang="en-AU" i="1" dirty="0"/>
              <a:t>revolutionary</a:t>
            </a:r>
            <a:r>
              <a:rPr lang="en-AU" dirty="0"/>
              <a:t> or </a:t>
            </a:r>
            <a:r>
              <a:rPr lang="en-AU" i="1" dirty="0"/>
              <a:t>evolutionary</a:t>
            </a:r>
            <a:r>
              <a:rPr lang="en-AU" dirty="0"/>
              <a:t>?</a:t>
            </a:r>
          </a:p>
          <a:p>
            <a:r>
              <a:rPr lang="en-AU" dirty="0"/>
              <a:t>Either way, what forces are influencing its implementation in practice?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652400-B446-4C9F-A35C-1735F30CA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24035">
            <a:off x="1548093" y="1914719"/>
            <a:ext cx="2398734" cy="341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881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CF20-5EDF-4F58-B967-10BAB0BF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692696"/>
            <a:ext cx="7776864" cy="792088"/>
          </a:xfrm>
        </p:spPr>
        <p:txBody>
          <a:bodyPr>
            <a:normAutofit/>
          </a:bodyPr>
          <a:lstStyle/>
          <a:p>
            <a:r>
              <a:rPr lang="en-AU" sz="2400" dirty="0">
                <a:solidFill>
                  <a:srgbClr val="C00000"/>
                </a:solidFill>
              </a:rPr>
              <a:t>Forces supporting the guideline (‘revolution’?)</a:t>
            </a:r>
            <a:endParaRPr lang="en-AU" sz="2400" i="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34662-19FD-4620-AD29-8CD1972352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3</a:t>
            </a:fld>
            <a:endParaRPr lang="en-AU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0DB9B85-E7B9-437C-B5A7-5EAB12A908DF}"/>
              </a:ext>
            </a:extLst>
          </p:cNvPr>
          <p:cNvSpPr txBox="1">
            <a:spLocks/>
          </p:cNvSpPr>
          <p:nvPr/>
        </p:nvSpPr>
        <p:spPr>
          <a:xfrm>
            <a:off x="1042988" y="1733788"/>
            <a:ext cx="7416800" cy="42228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34541" indent="-134541" algn="l" defTabSz="685800" rtl="0" eaLnBrk="1" latinLnBrk="0" hangingPunct="1">
              <a:spcBef>
                <a:spcPts val="450"/>
              </a:spcBef>
              <a:spcAft>
                <a:spcPts val="450"/>
              </a:spcAft>
              <a:buClr>
                <a:srgbClr val="4B4B4B"/>
              </a:buClr>
              <a:buFont typeface="Arial" pitchFamily="34" charset="0"/>
              <a:buChar char="•"/>
              <a:defRPr lang="en-US" sz="1575" kern="1200" dirty="0" smtClean="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1pPr>
            <a:lvl2pPr marL="269081" indent="-134541" algn="l" defTabSz="685800" rtl="0" eaLnBrk="1" latinLnBrk="0" hangingPunct="1">
              <a:spcBef>
                <a:spcPts val="0"/>
              </a:spcBef>
              <a:spcAft>
                <a:spcPts val="225"/>
              </a:spcAft>
              <a:buClr>
                <a:srgbClr val="4B4B4B"/>
              </a:buClr>
              <a:buSzPct val="75000"/>
              <a:buFont typeface="Courier New" pitchFamily="49" charset="0"/>
              <a:buChar char="o"/>
              <a:defRPr lang="en-US" sz="1575" kern="1200" dirty="0" smtClean="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2pPr>
            <a:lvl3pPr marL="404813" indent="-134541" algn="l" defTabSz="685800" rtl="0" eaLnBrk="1" latinLnBrk="0" hangingPunct="1">
              <a:spcBef>
                <a:spcPts val="0"/>
              </a:spcBef>
              <a:spcAft>
                <a:spcPts val="225"/>
              </a:spcAft>
              <a:buClr>
                <a:srgbClr val="4B4B4B"/>
              </a:buClr>
              <a:buFont typeface="Calibri" pitchFamily="34" charset="0"/>
              <a:buChar char="–"/>
              <a:defRPr lang="en-US" sz="1575" kern="1200" dirty="0" smtClean="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3pPr>
            <a:lvl4pPr marL="2381" indent="0" algn="l" defTabSz="685800" rtl="0" eaLnBrk="1" latinLnBrk="0" hangingPunct="1">
              <a:spcBef>
                <a:spcPts val="675"/>
              </a:spcBef>
              <a:spcAft>
                <a:spcPts val="675"/>
              </a:spcAft>
              <a:buClr>
                <a:srgbClr val="4B4B4B"/>
              </a:buClr>
              <a:buFont typeface="Arial" panose="020B0604020202020204" pitchFamily="34" charset="0"/>
              <a:buNone/>
              <a:defRPr sz="1950" b="1" i="1" kern="1200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669131" indent="-133350" algn="l" defTabSz="685800" rtl="0" eaLnBrk="1" latinLnBrk="0" hangingPunct="1">
              <a:spcBef>
                <a:spcPts val="0"/>
              </a:spcBef>
              <a:spcAft>
                <a:spcPts val="225"/>
              </a:spcAft>
              <a:buClr>
                <a:srgbClr val="4B4B4B"/>
              </a:buClr>
              <a:buFont typeface="Courier New" panose="02070309020205020404" pitchFamily="49" charset="0"/>
              <a:buChar char="o"/>
              <a:defRPr sz="1575" kern="1200" baseline="0">
                <a:solidFill>
                  <a:srgbClr val="4B4B4B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Aft>
                <a:spcPts val="0"/>
              </a:spcAft>
              <a:buNone/>
              <a:defRPr/>
            </a:pPr>
            <a:endParaRPr lang="en-AU" sz="1800" i="1" dirty="0">
              <a:latin typeface="Gibson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1142D78-C507-4D63-9A33-7DD0E5A4C35B}"/>
              </a:ext>
            </a:extLst>
          </p:cNvPr>
          <p:cNvSpPr/>
          <p:nvPr/>
        </p:nvSpPr>
        <p:spPr>
          <a:xfrm>
            <a:off x="3545731" y="1484784"/>
            <a:ext cx="2232868" cy="4222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AU" sz="2000" dirty="0">
                <a:solidFill>
                  <a:schemeClr val="tx1"/>
                </a:solidFill>
              </a:rPr>
              <a:t>NSW Department of Planning and Environment:</a:t>
            </a:r>
          </a:p>
          <a:p>
            <a:pPr marL="273050" indent="-273050">
              <a:spcAft>
                <a:spcPts val="600"/>
              </a:spcAft>
              <a:buFont typeface="+mj-lt"/>
              <a:buAutoNum type="arabicPeriod" startAt="2"/>
            </a:pPr>
            <a:r>
              <a:rPr lang="en-AU" sz="1600" dirty="0">
                <a:latin typeface="Gibson" panose="02000000000000000000" pitchFamily="50" charset="0"/>
              </a:rPr>
              <a:t>Departmental leadership</a:t>
            </a:r>
          </a:p>
          <a:p>
            <a:pPr marL="273050" indent="-273050">
              <a:spcAft>
                <a:spcPts val="600"/>
              </a:spcAft>
              <a:buFont typeface="+mj-lt"/>
              <a:buAutoNum type="arabicPeriod" startAt="2"/>
            </a:pPr>
            <a:r>
              <a:rPr lang="en-AU" sz="1600" dirty="0">
                <a:latin typeface="Gibson" panose="02000000000000000000" pitchFamily="50" charset="0"/>
              </a:rPr>
              <a:t>A collaborative approach to developing and implementing the guideline</a:t>
            </a:r>
          </a:p>
          <a:p>
            <a:pPr marL="273050" indent="-273050">
              <a:spcAft>
                <a:spcPts val="600"/>
              </a:spcAft>
              <a:buFont typeface="+mj-lt"/>
              <a:buAutoNum type="arabicPeriod" startAt="2"/>
            </a:pPr>
            <a:r>
              <a:rPr lang="en-AU" sz="1600" dirty="0">
                <a:latin typeface="Gibson" panose="02000000000000000000" pitchFamily="50" charset="0"/>
              </a:rPr>
              <a:t>The quality of the guideline itself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AEDD907-C6D1-4BFB-AE59-4ED6F29FABBD}"/>
              </a:ext>
            </a:extLst>
          </p:cNvPr>
          <p:cNvSpPr/>
          <p:nvPr/>
        </p:nvSpPr>
        <p:spPr>
          <a:xfrm>
            <a:off x="6623918" y="2605555"/>
            <a:ext cx="1836514" cy="20021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en-AU" sz="2000" dirty="0">
                <a:solidFill>
                  <a:schemeClr val="tx1"/>
                </a:solidFill>
                <a:latin typeface="Gibson" panose="02000000000000000000" pitchFamily="50" charset="0"/>
              </a:rPr>
              <a:t>Industry: </a:t>
            </a:r>
          </a:p>
          <a:p>
            <a:pPr marL="273050" indent="-273050">
              <a:spcAft>
                <a:spcPts val="1200"/>
              </a:spcAft>
              <a:buFont typeface="+mj-lt"/>
              <a:buAutoNum type="arabicPeriod" startAt="5"/>
            </a:pPr>
            <a:r>
              <a:rPr lang="en-AU" sz="1600" dirty="0">
                <a:latin typeface="Gibson" panose="02000000000000000000" pitchFamily="50" charset="0"/>
              </a:rPr>
              <a:t>desire for more clarity and certainty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20621B8-9259-4926-BC91-2946FB10DE87}"/>
              </a:ext>
            </a:extLst>
          </p:cNvPr>
          <p:cNvSpPr/>
          <p:nvPr/>
        </p:nvSpPr>
        <p:spPr>
          <a:xfrm>
            <a:off x="827584" y="2605555"/>
            <a:ext cx="1871564" cy="2002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AU" sz="2000" dirty="0">
                <a:solidFill>
                  <a:schemeClr val="tx1"/>
                </a:solidFill>
              </a:rPr>
              <a:t>NSW communities:</a:t>
            </a:r>
          </a:p>
          <a:p>
            <a:pPr marL="273050" indent="-273050">
              <a:spcAft>
                <a:spcPts val="600"/>
              </a:spcAft>
              <a:buFont typeface="+mj-lt"/>
              <a:buAutoNum type="arabicPeriod"/>
            </a:pPr>
            <a:r>
              <a:rPr lang="en-AU" sz="1600" dirty="0">
                <a:solidFill>
                  <a:schemeClr val="bg1"/>
                </a:solidFill>
              </a:rPr>
              <a:t>pressure and shifting expectations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FE6A4547-37DB-4AAE-BD64-FF054E44C0D4}"/>
              </a:ext>
            </a:extLst>
          </p:cNvPr>
          <p:cNvSpPr/>
          <p:nvPr/>
        </p:nvSpPr>
        <p:spPr>
          <a:xfrm>
            <a:off x="2807494" y="3356992"/>
            <a:ext cx="684386" cy="5040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8FBB04C-8FE6-4FD8-9712-0DF8D5183381}"/>
              </a:ext>
            </a:extLst>
          </p:cNvPr>
          <p:cNvSpPr/>
          <p:nvPr/>
        </p:nvSpPr>
        <p:spPr>
          <a:xfrm rot="10800000">
            <a:off x="5831830" y="3429000"/>
            <a:ext cx="684386" cy="5040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5537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CCF20-5EDF-4F58-B967-10BAB0BF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692696"/>
            <a:ext cx="7776864" cy="792088"/>
          </a:xfrm>
        </p:spPr>
        <p:txBody>
          <a:bodyPr>
            <a:normAutofit/>
          </a:bodyPr>
          <a:lstStyle/>
          <a:p>
            <a:r>
              <a:rPr lang="en-AU" sz="2400" dirty="0">
                <a:solidFill>
                  <a:srgbClr val="C00000"/>
                </a:solidFill>
              </a:rPr>
              <a:t>Forces inhibiting the guideline (‘evolution’?)</a:t>
            </a:r>
            <a:endParaRPr lang="en-AU" sz="2400" i="0" dirty="0">
              <a:solidFill>
                <a:srgbClr val="C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34662-19FD-4620-AD29-8CD1972352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4</a:t>
            </a:fld>
            <a:endParaRPr lang="en-AU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47C6C30-9FEC-4CC4-8967-111955B56A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12178"/>
              </p:ext>
            </p:extLst>
          </p:nvPr>
        </p:nvGraphicFramePr>
        <p:xfrm>
          <a:off x="1259632" y="1484784"/>
          <a:ext cx="6921906" cy="417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286433015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563613559"/>
                    </a:ext>
                  </a:extLst>
                </a:gridCol>
                <a:gridCol w="2313394">
                  <a:extLst>
                    <a:ext uri="{9D8B030D-6E8A-4147-A177-3AD203B41FA5}">
                      <a16:colId xmlns:a16="http://schemas.microsoft.com/office/drawing/2014/main" val="3256578768"/>
                    </a:ext>
                  </a:extLst>
                </a:gridCol>
              </a:tblGrid>
              <a:tr h="705434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  <a:latin typeface="+mj-lt"/>
                        </a:rPr>
                        <a:t>Inhibiting force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Internal (government) perceptions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>
                          <a:latin typeface="+mj-lt"/>
                        </a:rPr>
                        <a:t>External (industry) perceptions</a:t>
                      </a:r>
                      <a:endParaRPr lang="en-AU" dirty="0">
                        <a:latin typeface="+mj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248922"/>
                  </a:ext>
                </a:extLst>
              </a:tr>
              <a:tr h="700186">
                <a:tc>
                  <a:txBody>
                    <a:bodyPr/>
                    <a:lstStyle/>
                    <a:p>
                      <a:r>
                        <a:rPr lang="en-AU" b="1" dirty="0">
                          <a:latin typeface="+mj-lt"/>
                        </a:rPr>
                        <a:t>Resistance to change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n-lt"/>
                        </a:rPr>
                        <a:t>“We’ve always been doing SIA.”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n-lt"/>
                        </a:rPr>
                        <a:t>‘red tape’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3547928"/>
                  </a:ext>
                </a:extLst>
              </a:tr>
              <a:tr h="9391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latin typeface="+mj-lt"/>
                        </a:rPr>
                        <a:t>Discomfort with ‘non-technical’ sciences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n-lt"/>
                        </a:rPr>
                        <a:t>Technocratic view of IA as a quantitative, objective exercise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2421027"/>
                  </a:ext>
                </a:extLst>
              </a:tr>
              <a:tr h="892469">
                <a:tc>
                  <a:txBody>
                    <a:bodyPr/>
                    <a:lstStyle/>
                    <a:p>
                      <a:r>
                        <a:rPr lang="en-AU" b="1" dirty="0">
                          <a:latin typeface="+mj-lt"/>
                        </a:rPr>
                        <a:t>Time pressures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n-lt"/>
                        </a:rPr>
                        <a:t>Improving SIA conflicts with desire to reduce assessment times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n-lt"/>
                        </a:rPr>
                        <a:t>More work will delay approvals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3324208"/>
                  </a:ext>
                </a:extLst>
              </a:tr>
              <a:tr h="939187">
                <a:tc>
                  <a:txBody>
                    <a:bodyPr/>
                    <a:lstStyle/>
                    <a:p>
                      <a:r>
                        <a:rPr lang="en-AU" b="1" dirty="0">
                          <a:latin typeface="+mj-lt"/>
                        </a:rPr>
                        <a:t>Lack of professional capacity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n-lt"/>
                        </a:rPr>
                        <a:t>Assumption that </a:t>
                      </a:r>
                      <a:r>
                        <a:rPr lang="en-AU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biophysical scientists and town planners can do SIA</a:t>
                      </a:r>
                      <a:endParaRPr lang="en-AU" sz="1600" dirty="0">
                        <a:latin typeface="+mn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832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14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41274-41D3-43DF-A23F-50595A45ED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7DE0E-AFB1-41FD-BC35-27DB61CA125F}" type="slidenum">
              <a:rPr lang="en-AU" smtClean="0"/>
              <a:pPr/>
              <a:t>5</a:t>
            </a:fld>
            <a:endParaRPr lang="en-AU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663C21C-BB96-4592-B974-75032D790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191670"/>
              </p:ext>
            </p:extLst>
          </p:nvPr>
        </p:nvGraphicFramePr>
        <p:xfrm>
          <a:off x="1259632" y="1484785"/>
          <a:ext cx="6841380" cy="4140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286433015"/>
                    </a:ext>
                  </a:extLst>
                </a:gridCol>
                <a:gridCol w="4897164">
                  <a:extLst>
                    <a:ext uri="{9D8B030D-6E8A-4147-A177-3AD203B41FA5}">
                      <a16:colId xmlns:a16="http://schemas.microsoft.com/office/drawing/2014/main" val="563613559"/>
                    </a:ext>
                  </a:extLst>
                </a:gridCol>
              </a:tblGrid>
              <a:tr h="670825">
                <a:tc>
                  <a:txBody>
                    <a:bodyPr/>
                    <a:lstStyle/>
                    <a:p>
                      <a:r>
                        <a:rPr lang="en-AU" dirty="0">
                          <a:solidFill>
                            <a:schemeClr val="tx1"/>
                          </a:solidFill>
                          <a:latin typeface="+mj-lt"/>
                        </a:rPr>
                        <a:t>Inhibiting force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>
                          <a:latin typeface="+mj-lt"/>
                        </a:rPr>
                        <a:t>Suggested response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248922"/>
                  </a:ext>
                </a:extLst>
              </a:tr>
              <a:tr h="665835">
                <a:tc>
                  <a:txBody>
                    <a:bodyPr/>
                    <a:lstStyle/>
                    <a:p>
                      <a:r>
                        <a:rPr lang="en-AU" b="1" dirty="0">
                          <a:latin typeface="+mn-lt"/>
                        </a:rPr>
                        <a:t>Resistance to change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>
                          <a:latin typeface="+mn-lt"/>
                        </a:rPr>
                        <a:t>Refer to landmark Rocky Hill judgement – significance of: community cohesion &amp; character, sense of place, mental health &amp; wellbeing, fears &amp; aspirations, distributive equity.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>
                          <a:latin typeface="+mn-lt"/>
                        </a:rPr>
                        <a:t>Provide practical resources.</a:t>
                      </a:r>
                    </a:p>
                    <a:p>
                      <a:pPr marL="174625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AU" sz="1600" dirty="0">
                          <a:latin typeface="+mn-lt"/>
                        </a:rPr>
                        <a:t>Develop a collaborative culture around SIA.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43547928"/>
                  </a:ext>
                </a:extLst>
              </a:tr>
              <a:tr h="9704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b="1" dirty="0">
                          <a:latin typeface="+mn-lt"/>
                        </a:rPr>
                        <a:t>Discomfort with ‘non-technical’ sciences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174625" indent="-174625" algn="l">
                        <a:buFont typeface="Arial" panose="020B0604020202020204" pitchFamily="34" charset="0"/>
                        <a:buChar char="•"/>
                      </a:pPr>
                      <a:endParaRPr lang="en-AU" sz="16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2421027"/>
                  </a:ext>
                </a:extLst>
              </a:tr>
              <a:tr h="848684">
                <a:tc>
                  <a:txBody>
                    <a:bodyPr/>
                    <a:lstStyle/>
                    <a:p>
                      <a:r>
                        <a:rPr lang="en-AU" b="1" dirty="0">
                          <a:latin typeface="+mn-lt"/>
                        </a:rPr>
                        <a:t>Time pressures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4625" indent="-174625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>
                          <a:latin typeface="+mn-lt"/>
                        </a:rPr>
                        <a:t>Be honest and realistic.</a:t>
                      </a:r>
                    </a:p>
                    <a:p>
                      <a:pPr marL="174625" indent="-174625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>
                          <a:latin typeface="+mn-lt"/>
                        </a:rPr>
                        <a:t>Highlight benefits of doing SIA well.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3324208"/>
                  </a:ext>
                </a:extLst>
              </a:tr>
              <a:tr h="876606">
                <a:tc>
                  <a:txBody>
                    <a:bodyPr/>
                    <a:lstStyle/>
                    <a:p>
                      <a:r>
                        <a:rPr lang="en-AU" b="1" dirty="0">
                          <a:latin typeface="+mn-lt"/>
                        </a:rPr>
                        <a:t>Lack of professional capacity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4625" indent="-174625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>
                          <a:latin typeface="+mn-lt"/>
                        </a:rPr>
                        <a:t>Insist on high standards.</a:t>
                      </a:r>
                    </a:p>
                    <a:p>
                      <a:pPr marL="174625" indent="-174625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1600" dirty="0">
                          <a:latin typeface="+mn-lt"/>
                        </a:rPr>
                        <a:t>Support SIA practitioners to improve practice.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83262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909CEE68-D992-499A-B8A9-F4B8D14D9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692696"/>
            <a:ext cx="7776864" cy="792088"/>
          </a:xfrm>
        </p:spPr>
        <p:txBody>
          <a:bodyPr>
            <a:normAutofit/>
          </a:bodyPr>
          <a:lstStyle/>
          <a:p>
            <a:r>
              <a:rPr lang="en-AU" sz="2400" dirty="0">
                <a:solidFill>
                  <a:srgbClr val="C00000"/>
                </a:solidFill>
              </a:rPr>
              <a:t>Shifting the balance</a:t>
            </a:r>
            <a:endParaRPr lang="en-AU" sz="2400" i="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376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6F20C85A-DA24-4D52-8AFD-A4D7CBACA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438" y="1916832"/>
            <a:ext cx="4392488" cy="3817085"/>
          </a:xfrm>
        </p:spPr>
        <p:txBody>
          <a:bodyPr/>
          <a:lstStyle/>
          <a:p>
            <a:r>
              <a:rPr lang="en-AU" dirty="0"/>
              <a:t>Dr Richard Parsons</a:t>
            </a:r>
          </a:p>
          <a:p>
            <a:r>
              <a:rPr lang="en-AU" sz="2000" b="0" dirty="0"/>
              <a:t>Richard.Parsons@planning.nsw.gov.au</a:t>
            </a:r>
          </a:p>
        </p:txBody>
      </p:sp>
    </p:spTree>
    <p:extLst>
      <p:ext uri="{BB962C8B-B14F-4D97-AF65-F5344CB8AC3E}">
        <p14:creationId xmlns:p14="http://schemas.microsoft.com/office/powerpoint/2010/main" val="208581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7F7F7F"/>
      </a:dk2>
      <a:lt2>
        <a:srgbClr val="F2F2F2"/>
      </a:lt2>
      <a:accent1>
        <a:srgbClr val="2196F3"/>
      </a:accent1>
      <a:accent2>
        <a:srgbClr val="00838F"/>
      </a:accent2>
      <a:accent3>
        <a:srgbClr val="3949AB"/>
      </a:accent3>
      <a:accent4>
        <a:srgbClr val="26A69A"/>
      </a:accent4>
      <a:accent5>
        <a:srgbClr val="9C27B0"/>
      </a:accent5>
      <a:accent6>
        <a:srgbClr val="429845"/>
      </a:accent6>
      <a:hlink>
        <a:srgbClr val="2196F3"/>
      </a:hlink>
      <a:folHlink>
        <a:srgbClr val="2196F3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ternal Powerpoint Template (Gibson).potx [Read-Only]" id="{592294A4-9D43-4DE7-8E2F-E6A0B78851B6}" vid="{4973B0DB-6A9E-485F-BECD-AC2FFA0821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6850BBDD47904BAED786BFE99B90F0" ma:contentTypeVersion="0" ma:contentTypeDescription="Create a new document." ma:contentTypeScope="" ma:versionID="5961527cdd38d0a7fc4346cc8ba711c7">
  <xsd:schema xmlns:xsd="http://www.w3.org/2001/XMLSchema" xmlns:xs="http://www.w3.org/2001/XMLSchema" xmlns:p="http://schemas.microsoft.com/office/2006/metadata/properties" xmlns:ns2="6949a9c5-6118-4c82-aa8b-fa881412406f" targetNamespace="http://schemas.microsoft.com/office/2006/metadata/properties" ma:root="true" ma:fieldsID="073a68b716dd542ba17666973d7b6d43" ns2:_="">
    <xsd:import namespace="6949a9c5-6118-4c82-aa8b-fa881412406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9a9c5-6118-4c82-aa8b-fa881412406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949a9c5-6118-4c82-aa8b-fa881412406f">DFEEH46F3PE2-115-186</_dlc_DocId>
    <_dlc_DocIdUrl xmlns="6949a9c5-6118-4c82-aa8b-fa881412406f">
      <Url>http://pecan.planning.nsw.gov.au/resources/_layouts/15/DocIdRedir.aspx?ID=DFEEH46F3PE2-115-186</Url>
      <Description>DFEEH46F3PE2-115-186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5C4E26-3896-4F31-BC3A-0484C83A9386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1F7532A0-49B0-4871-BC38-3E24F963A8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49a9c5-6118-4c82-aa8b-fa88141240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BDCA98-66EA-4373-AFAF-CE7D71C68AC6}">
  <ds:schemaRefs>
    <ds:schemaRef ds:uri="http://purl.org/dc/terms/"/>
    <ds:schemaRef ds:uri="6949a9c5-6118-4c82-aa8b-fa881412406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AD38A07-2DA7-495D-9332-56BF62715E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MQU lecture_Parsons</Template>
  <TotalTime>1847</TotalTime>
  <Words>303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Gibson</vt:lpstr>
      <vt:lpstr>Office Theme</vt:lpstr>
      <vt:lpstr>Implementing the SIA guideline in New South Wales</vt:lpstr>
      <vt:lpstr>The NSW SIA guideline:  Evolutionary or revolutionary?</vt:lpstr>
      <vt:lpstr>Forces supporting the guideline (‘revolution’?)</vt:lpstr>
      <vt:lpstr>Forces inhibiting the guideline (‘evolution’?)</vt:lpstr>
      <vt:lpstr>Shifting the balance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Impact Assessment in New South Wales Government</dc:title>
  <dc:creator>Richard Parsons</dc:creator>
  <cp:lastModifiedBy>Richard Parsons</cp:lastModifiedBy>
  <cp:revision>98</cp:revision>
  <dcterms:created xsi:type="dcterms:W3CDTF">2018-09-11T22:55:04Z</dcterms:created>
  <dcterms:modified xsi:type="dcterms:W3CDTF">2019-04-26T02:29:01Z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A3188094</vt:lpwstr>
  </property>
  <property fmtid="{D5CDD505-2E9C-101B-9397-08002B2CF9AE}" pid="4" name="Objective-Title">
    <vt:lpwstr>NSW Planning PowerPoint Template (Arial)</vt:lpwstr>
  </property>
  <property fmtid="{D5CDD505-2E9C-101B-9397-08002B2CF9AE}" pid="5" name="Objective-Comment">
    <vt:lpwstr/>
  </property>
  <property fmtid="{D5CDD505-2E9C-101B-9397-08002B2CF9AE}" pid="6" name="Objective-CreationStamp">
    <vt:filetime>2015-12-15T01:23:01Z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2016-05-19T02:45:25Z</vt:filetime>
  </property>
  <property fmtid="{D5CDD505-2E9C-101B-9397-08002B2CF9AE}" pid="11" name="Objective-Owner">
    <vt:lpwstr>&lt;unknown&gt;</vt:lpwstr>
  </property>
  <property fmtid="{D5CDD505-2E9C-101B-9397-08002B2CF9AE}" pid="12" name="Objective-Path">
    <vt:lpwstr>Objective Global Folder:1. Planning &amp; Environment (DP&amp;E):1. Planning &amp; Environment File Plan (DP&amp;E):COMMUNICATIONS &amp; STAKEHOLDER ENGAGEMENT:BRANDING:Templates:Template files:PowerPoint templates:</vt:lpwstr>
  </property>
  <property fmtid="{D5CDD505-2E9C-101B-9397-08002B2CF9AE}" pid="13" name="Objective-Parent">
    <vt:lpwstr>PowerPoint templates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0.2</vt:lpwstr>
  </property>
  <property fmtid="{D5CDD505-2E9C-101B-9397-08002B2CF9AE}" pid="16" name="Objective-VersionNumber">
    <vt:r8>2</vt:r8>
  </property>
  <property fmtid="{D5CDD505-2E9C-101B-9397-08002B2CF9AE}" pid="17" name="Objective-VersionComment">
    <vt:lpwstr/>
  </property>
  <property fmtid="{D5CDD505-2E9C-101B-9397-08002B2CF9AE}" pid="18" name="Objective-FileNumber">
    <vt:lpwstr/>
  </property>
  <property fmtid="{D5CDD505-2E9C-101B-9397-08002B2CF9AE}" pid="19" name="Objective-Classification">
    <vt:lpwstr>[Inherited - none]</vt:lpwstr>
  </property>
  <property fmtid="{D5CDD505-2E9C-101B-9397-08002B2CF9AE}" pid="20" name="Objective-Caveats">
    <vt:lpwstr/>
  </property>
  <property fmtid="{D5CDD505-2E9C-101B-9397-08002B2CF9AE}" pid="21" name="Objective-Security Classification [system]">
    <vt:lpwstr>UNCLASSIFIED</vt:lpwstr>
  </property>
  <property fmtid="{D5CDD505-2E9C-101B-9397-08002B2CF9AE}" pid="22" name="Objective-DLM [system]">
    <vt:lpwstr>No Impact</vt:lpwstr>
  </property>
  <property fmtid="{D5CDD505-2E9C-101B-9397-08002B2CF9AE}" pid="23" name="Objective-Vital Record [system]">
    <vt:lpwstr>No</vt:lpwstr>
  </property>
  <property fmtid="{D5CDD505-2E9C-101B-9397-08002B2CF9AE}" pid="24" name="ContentTypeId">
    <vt:lpwstr>0x0101009C6850BBDD47904BAED786BFE99B90F0</vt:lpwstr>
  </property>
  <property fmtid="{D5CDD505-2E9C-101B-9397-08002B2CF9AE}" pid="25" name="_dlc_DocIdItemGuid">
    <vt:lpwstr>f140e887-e06b-4520-b177-1f4b2e76f478</vt:lpwstr>
  </property>
</Properties>
</file>